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0" r:id="rId2"/>
    <p:sldMasterId id="2147483680" r:id="rId3"/>
  </p:sldMasterIdLst>
  <p:notesMasterIdLst>
    <p:notesMasterId r:id="rId5"/>
  </p:notesMasterIdLst>
  <p:sldIdLst>
    <p:sldId id="297" r:id="rId4"/>
  </p:sldIdLst>
  <p:sldSz cx="12188825" cy="6858000"/>
  <p:notesSz cx="6858000" cy="9144000"/>
  <p:defaultTextStyle>
    <a:defPPr>
      <a:defRPr lang="en-US"/>
    </a:defPPr>
    <a:lvl1pPr marL="0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6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BE6"/>
    <a:srgbClr val="9FD2FF"/>
    <a:srgbClr val="1B1481"/>
    <a:srgbClr val="4F5A65"/>
    <a:srgbClr val="FFFFFF"/>
    <a:srgbClr val="F5F5F5"/>
    <a:srgbClr val="F2FBFF"/>
    <a:srgbClr val="5F5F5F"/>
    <a:srgbClr val="CBD42C"/>
    <a:srgbClr val="C1C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F46F-4E79-3246-9883-ECF431E60894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DF728-0B24-1047-8501-3A75F09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6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4FB7-EEDA-B8FA-BF76-8C1692288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DA6DD-9C4E-0536-E429-5EB02616B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3" indent="0" algn="ctr">
              <a:buNone/>
              <a:defRPr sz="2000"/>
            </a:lvl2pPr>
            <a:lvl3pPr marL="914126" indent="0" algn="ctr">
              <a:buNone/>
              <a:defRPr sz="18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5EE83-8610-EB24-F4E3-8F28D35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CONFIDENTIAL – DO NOT DUPLICATE OR DISTRIBUTE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976B-A7BC-1DE1-A524-DA59C086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CEBEA7-6893-614E-B9FE-746B0B236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3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F2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63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4FB7-EEDA-B8FA-BF76-8C1692288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DA6DD-9C4E-0536-E429-5EB02616B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3" indent="0" algn="ctr">
              <a:buNone/>
              <a:defRPr sz="2000"/>
            </a:lvl2pPr>
            <a:lvl3pPr marL="914126" indent="0" algn="ctr">
              <a:buNone/>
              <a:defRPr sz="18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5EE83-8610-EB24-F4E3-8F28D35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CONFIDENTIAL – DO NOT DUPLICATE OR DISTRIBUTE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976B-A7BC-1DE1-A524-DA59C086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CEBEA7-6893-614E-B9FE-746B0B236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2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DD1B-D2A9-E93F-9C98-0D9789B5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BE190-099C-E392-A6E1-AEC82777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4C56-3149-6446-8340-99C51D4A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3B980-8B59-DDBD-BC35-883B77D2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51F3-0394-98A1-B2E5-C94C0F9C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3BB61-8E7E-2DAF-F139-151241EC0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8AFF7-B4F0-3830-9DA6-7EE3E7A6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29177-9E73-9EA9-33A0-B28F29A3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34C5D-04B4-432A-C766-1DC06442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D2B8-DF02-2D52-2E52-A6C8DB656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C973B-ADEF-6985-4DC8-D15888145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3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24494-CB60-2A96-193C-3FDDDE39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E1572-80CD-C128-1C38-FC8B98C8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68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8F6F-CCC9-4601-C811-0D2FA86C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6E11-26BB-A719-489A-DB51CD7B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F90A9-0DF5-7FD9-532B-EE1D64EDF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96708-F371-4802-50FF-F0CE2607E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8F780-E17F-2F2C-CF12-F90B141F8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90121-080C-BB4F-6DAA-5BEE9A37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3EDF3-2E49-65C2-44DA-D4A51F22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80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9C823-1D39-D7A6-006E-B634ECF0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143F9-F93B-F6A9-1CD4-365F404F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1761B-A514-64CF-EDAC-C23281DF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12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51084-5E15-8687-7C4A-F02AF721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CAA2E-2CED-D65D-FB29-CE519B5E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A907-96D2-E1CF-C2A2-74B99A98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2ACA-35D8-B223-0620-6D32283A0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9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2E0C7-F0C4-CCB3-CDA1-AD94FC110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758A3-3EF9-E60D-679B-CCA4ED10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564B9-F59E-3792-FEB0-D6B06685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01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3B03-D338-4965-8E40-BFDE255F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3804E-E848-BC1F-6697-126A2CA63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9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C427A-A467-D7D8-1570-A3E9C1318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C6509-01C4-1C0D-BA69-F1968396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CD47E-864D-C9A7-7A1F-4FFD27B6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5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DD1B-D2A9-E93F-9C98-0D9789B5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BE190-099C-E392-A6E1-AEC82777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4C56-3149-6446-8340-99C51D4A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3B980-8B59-DDBD-BC35-883B77D2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3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2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405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51F3-0394-98A1-B2E5-C94C0F9C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3BB61-8E7E-2DAF-F139-151241EC0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8AFF7-B4F0-3830-9DA6-7EE3E7A6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29177-9E73-9EA9-33A0-B28F29A3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34C5D-04B4-432A-C766-1DC06442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D2B8-DF02-2D52-2E52-A6C8DB656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C973B-ADEF-6985-4DC8-D15888145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3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24494-CB60-2A96-193C-3FDDDE39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E1572-80CD-C128-1C38-FC8B98C8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8F6F-CCC9-4601-C811-0D2FA86C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6E11-26BB-A719-489A-DB51CD7B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F90A9-0DF5-7FD9-532B-EE1D64EDF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96708-F371-4802-50FF-F0CE2607E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8F780-E17F-2F2C-CF12-F90B141F8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90121-080C-BB4F-6DAA-5BEE9A37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3EDF3-2E49-65C2-44DA-D4A51F22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9C823-1D39-D7A6-006E-B634ECF0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143F9-F93B-F6A9-1CD4-365F404F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1761B-A514-64CF-EDAC-C23281DF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51084-5E15-8687-7C4A-F02AF721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CAA2E-2CED-D65D-FB29-CE519B5E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A907-96D2-E1CF-C2A2-74B99A98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2ACA-35D8-B223-0620-6D32283A0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9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2E0C7-F0C4-CCB3-CDA1-AD94FC110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758A3-3EF9-E60D-679B-CCA4ED10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564B9-F59E-3792-FEB0-D6B06685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3B03-D338-4965-8E40-BFDE255F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3804E-E848-BC1F-6697-126A2CA63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9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C427A-A467-D7D8-1570-A3E9C1318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C6509-01C4-1C0D-BA69-F1968396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 DO NOT DUPLICATE OR DISTRIBUTE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CD47E-864D-C9A7-7A1F-4FFD27B6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BEA7-6893-614E-B9FE-746B0B23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0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3E7B7A7F-645E-754E-4559-7F286FDF733E}"/>
              </a:ext>
            </a:extLst>
          </p:cNvPr>
          <p:cNvSpPr/>
          <p:nvPr userDrawn="1"/>
        </p:nvSpPr>
        <p:spPr>
          <a:xfrm>
            <a:off x="0" y="6240163"/>
            <a:ext cx="12188825" cy="617838"/>
          </a:xfrm>
          <a:prstGeom prst="round2SameRect">
            <a:avLst>
              <a:gd name="adj1" fmla="val 32667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9B692-B2D1-F0B3-5EB9-D622FC25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D1075-B630-DDB2-9651-197359206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25E7-E6B9-6368-6F8C-6868B2304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0642" y="6356351"/>
            <a:ext cx="5087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CONFIDENTIAL – DO NOT DUPLICATE OR DISTRIBUTE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097EC-0FBD-E3F5-E307-3C7BC93F0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3200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CEBEA7-6893-614E-B9FE-746B0B2365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1D76DFC-BD22-0E6E-9708-CA19D41F496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0349" y="6368074"/>
            <a:ext cx="1440993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0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708" r:id="rId10"/>
  </p:sldLayoutIdLst>
  <p:hf hd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9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id="{3E7B7A7F-645E-754E-4559-7F286FDF733E}"/>
              </a:ext>
            </a:extLst>
          </p:cNvPr>
          <p:cNvSpPr/>
          <p:nvPr userDrawn="1"/>
        </p:nvSpPr>
        <p:spPr>
          <a:xfrm>
            <a:off x="0" y="6240163"/>
            <a:ext cx="12188825" cy="617838"/>
          </a:xfrm>
          <a:prstGeom prst="round2SameRect">
            <a:avLst>
              <a:gd name="adj1" fmla="val 32667"/>
              <a:gd name="adj2" fmla="val 0"/>
            </a:avLst>
          </a:prstGeom>
          <a:solidFill>
            <a:srgbClr val="F2F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9B692-B2D1-F0B3-5EB9-D622FC25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D1075-B630-DDB2-9651-197359206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097EC-0FBD-E3F5-E307-3C7BC93F0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3200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CEBEA7-6893-614E-B9FE-746B0B2365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1D76DFC-BD22-0E6E-9708-CA19D41F496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20349" y="6368074"/>
            <a:ext cx="1440993" cy="365125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DB02D63-E403-E4C9-D0A7-8DF6E2F8A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0642" y="6356351"/>
            <a:ext cx="5087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CONFIDENTIAL – DO NOT DUPLICATE OR DISTRIBUTE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9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9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hd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9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4C93AF-7DEB-1EA0-128D-F225885BF515}"/>
              </a:ext>
            </a:extLst>
          </p:cNvPr>
          <p:cNvSpPr txBox="1"/>
          <p:nvPr/>
        </p:nvSpPr>
        <p:spPr>
          <a:xfrm>
            <a:off x="726895" y="619744"/>
            <a:ext cx="485971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550"/>
              </a:spcAft>
              <a:buClr>
                <a:srgbClr val="CAD42C"/>
              </a:buClr>
            </a:pPr>
            <a:r>
              <a:rPr lang="en-US" sz="3000" b="1" dirty="0">
                <a:solidFill>
                  <a:srgbClr val="1B1481"/>
                </a:solidFill>
                <a:latin typeface="Arial" panose="020B0604020202020204" pitchFamily="34" charset="0"/>
              </a:rPr>
              <a:t>Find a home. Sell a home. Simplify your real estate journey using the same tools as the pros.</a:t>
            </a:r>
            <a:endParaRPr lang="en-US" sz="3000" b="1" dirty="0">
              <a:solidFill>
                <a:srgbClr val="1B148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90E382-8E53-B168-EC0F-22899585AF9E}"/>
              </a:ext>
            </a:extLst>
          </p:cNvPr>
          <p:cNvSpPr txBox="1"/>
          <p:nvPr/>
        </p:nvSpPr>
        <p:spPr>
          <a:xfrm>
            <a:off x="726895" y="2851647"/>
            <a:ext cx="4859713" cy="1508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b="1" dirty="0">
                <a:solidFill>
                  <a:srgbClr val="339BE6"/>
                </a:solidFill>
                <a:latin typeface="Arial" panose="020B0604020202020204" pitchFamily="34" charset="0"/>
              </a:rPr>
              <a:t>Powered by the MLS. Driven by You.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dirty="0">
                <a:solidFill>
                  <a:srgbClr val="4F5A65"/>
                </a:solidFill>
                <a:latin typeface="Arial" panose="020B0604020202020204" pitchFamily="34" charset="0"/>
              </a:rPr>
              <a:t>Nestfully gives you exclusive access to the freshest listings and the most complete and accurate data available, straight from the source used by the pros—the MLS.</a:t>
            </a:r>
            <a:endParaRPr lang="en-US" sz="1550" dirty="0">
              <a:solidFill>
                <a:srgbClr val="4F5A6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953EF-BF9E-371F-D759-1B73B145663A}"/>
              </a:ext>
            </a:extLst>
          </p:cNvPr>
          <p:cNvSpPr txBox="1"/>
          <p:nvPr/>
        </p:nvSpPr>
        <p:spPr>
          <a:xfrm>
            <a:off x="726894" y="4617598"/>
            <a:ext cx="4653489" cy="966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b="1" dirty="0">
                <a:solidFill>
                  <a:srgbClr val="339BE6"/>
                </a:solidFill>
                <a:latin typeface="Arial" panose="020B0604020202020204" pitchFamily="34" charset="0"/>
              </a:rPr>
              <a:t>Search Real-Time Listings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dirty="0">
                <a:solidFill>
                  <a:srgbClr val="4F5A65"/>
                </a:solidFill>
                <a:latin typeface="Arial" panose="020B0604020202020204" pitchFamily="34" charset="0"/>
              </a:rPr>
              <a:t>Customize your search with tons of filters for tailored results.</a:t>
            </a:r>
            <a:endParaRPr lang="en-US" sz="1550" dirty="0">
              <a:solidFill>
                <a:srgbClr val="4F5A6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99CC0F-28EC-6318-E0DB-2EC4A578B7C0}"/>
              </a:ext>
            </a:extLst>
          </p:cNvPr>
          <p:cNvSpPr txBox="1"/>
          <p:nvPr/>
        </p:nvSpPr>
        <p:spPr>
          <a:xfrm>
            <a:off x="6154182" y="1064485"/>
            <a:ext cx="4859713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b="1" dirty="0">
                <a:solidFill>
                  <a:srgbClr val="339BE6"/>
                </a:solidFill>
                <a:latin typeface="Arial" panose="020B0604020202020204" pitchFamily="34" charset="0"/>
              </a:rPr>
              <a:t>Market Matters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dirty="0">
                <a:solidFill>
                  <a:srgbClr val="4F5A65"/>
                </a:solidFill>
                <a:latin typeface="Arial" panose="020B0604020202020204" pitchFamily="34" charset="0"/>
              </a:rPr>
              <a:t>View listing and sale price data in your market of interest to help inform your choices.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7C2326-75D0-4433-D96A-CAD47AA79A5C}"/>
              </a:ext>
            </a:extLst>
          </p:cNvPr>
          <p:cNvSpPr txBox="1"/>
          <p:nvPr/>
        </p:nvSpPr>
        <p:spPr>
          <a:xfrm>
            <a:off x="6154184" y="2349288"/>
            <a:ext cx="4859713" cy="1502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b="1" dirty="0">
                <a:solidFill>
                  <a:srgbClr val="339BE6"/>
                </a:solidFill>
                <a:latin typeface="Arial" panose="020B0604020202020204" pitchFamily="34" charset="0"/>
              </a:rPr>
              <a:t>Welcome to the Open Marketplace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dirty="0">
                <a:solidFill>
                  <a:srgbClr val="4F5A65"/>
                </a:solidFill>
                <a:latin typeface="Arial" panose="020B0604020202020204" pitchFamily="34" charset="0"/>
              </a:rPr>
              <a:t>The MLS champions fair and equal access to housing for all. Nestfully opens the door to that marketplace and invites you to embark on your best real estate journey ever.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DE312-9DF1-355B-3E7B-41F0998FD8F8}"/>
              </a:ext>
            </a:extLst>
          </p:cNvPr>
          <p:cNvSpPr txBox="1"/>
          <p:nvPr/>
        </p:nvSpPr>
        <p:spPr>
          <a:xfrm>
            <a:off x="6154182" y="4175778"/>
            <a:ext cx="4859713" cy="185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b="1" dirty="0">
                <a:solidFill>
                  <a:srgbClr val="339BE6"/>
                </a:solidFill>
                <a:latin typeface="Arial" panose="020B0604020202020204" pitchFamily="34" charset="0"/>
              </a:rPr>
              <a:t>Talk to Your Agent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550" dirty="0">
                <a:solidFill>
                  <a:srgbClr val="4F5A65"/>
                </a:solidFill>
                <a:latin typeface="Arial" panose="020B0604020202020204" pitchFamily="34" charset="0"/>
              </a:rPr>
              <a:t>Your agent is the </a:t>
            </a:r>
            <a:r>
              <a:rPr lang="en-US" sz="1550" b="1" dirty="0">
                <a:solidFill>
                  <a:srgbClr val="4F5A65"/>
                </a:solidFill>
                <a:latin typeface="Arial" panose="020B0604020202020204" pitchFamily="34" charset="0"/>
              </a:rPr>
              <a:t>best resource </a:t>
            </a:r>
            <a:r>
              <a:rPr lang="en-US" sz="1550" dirty="0">
                <a:solidFill>
                  <a:srgbClr val="4F5A65"/>
                </a:solidFill>
                <a:latin typeface="Arial" panose="020B0604020202020204" pitchFamily="34" charset="0"/>
              </a:rPr>
              <a:t>for market knowledge and real estate expertise. Ask your agent about the many ways Nestfully can simplify your buying, renting, or selling experience.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550" dirty="0">
              <a:solidFill>
                <a:srgbClr val="4F5A65"/>
              </a:solidFill>
              <a:latin typeface="Arial" panose="020B0604020202020204" pitchFamily="34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8B17741-BF67-D414-6412-80624A6EE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9210" y="6350055"/>
            <a:ext cx="2589087" cy="39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742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stfully">
      <a:dk1>
        <a:srgbClr val="1B1381"/>
      </a:dk1>
      <a:lt1>
        <a:srgbClr val="FFFFFF"/>
      </a:lt1>
      <a:dk2>
        <a:srgbClr val="5D5F5F"/>
      </a:dk2>
      <a:lt2>
        <a:srgbClr val="F2FBFF"/>
      </a:lt2>
      <a:accent1>
        <a:srgbClr val="CBD42B"/>
      </a:accent1>
      <a:accent2>
        <a:srgbClr val="9FD2FF"/>
      </a:accent2>
      <a:accent3>
        <a:srgbClr val="CD3E20"/>
      </a:accent3>
      <a:accent4>
        <a:srgbClr val="892BE3"/>
      </a:accent4>
      <a:accent5>
        <a:srgbClr val="A51E67"/>
      </a:accent5>
      <a:accent6>
        <a:srgbClr val="1A0FDD"/>
      </a:accent6>
      <a:hlink>
        <a:srgbClr val="CD3E20"/>
      </a:hlink>
      <a:folHlink>
        <a:srgbClr val="E5292A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Nestfully">
      <a:dk1>
        <a:srgbClr val="1B1381"/>
      </a:dk1>
      <a:lt1>
        <a:srgbClr val="FFFFFF"/>
      </a:lt1>
      <a:dk2>
        <a:srgbClr val="5D5F5F"/>
      </a:dk2>
      <a:lt2>
        <a:srgbClr val="F2FBFF"/>
      </a:lt2>
      <a:accent1>
        <a:srgbClr val="CBD42B"/>
      </a:accent1>
      <a:accent2>
        <a:srgbClr val="9FD2FF"/>
      </a:accent2>
      <a:accent3>
        <a:srgbClr val="CD3E20"/>
      </a:accent3>
      <a:accent4>
        <a:srgbClr val="892BE3"/>
      </a:accent4>
      <a:accent5>
        <a:srgbClr val="A51E67"/>
      </a:accent5>
      <a:accent6>
        <a:srgbClr val="1A0FDD"/>
      </a:accent6>
      <a:hlink>
        <a:srgbClr val="CD3E20"/>
      </a:hlink>
      <a:folHlink>
        <a:srgbClr val="E5292A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Nestfully">
      <a:dk1>
        <a:srgbClr val="1B1381"/>
      </a:dk1>
      <a:lt1>
        <a:srgbClr val="FFFFFF"/>
      </a:lt1>
      <a:dk2>
        <a:srgbClr val="5D5F5F"/>
      </a:dk2>
      <a:lt2>
        <a:srgbClr val="F2FBFF"/>
      </a:lt2>
      <a:accent1>
        <a:srgbClr val="CBD42B"/>
      </a:accent1>
      <a:accent2>
        <a:srgbClr val="9FD2FF"/>
      </a:accent2>
      <a:accent3>
        <a:srgbClr val="CD3E20"/>
      </a:accent3>
      <a:accent4>
        <a:srgbClr val="892BE3"/>
      </a:accent4>
      <a:accent5>
        <a:srgbClr val="A51E67"/>
      </a:accent5>
      <a:accent6>
        <a:srgbClr val="1A0FDD"/>
      </a:accent6>
      <a:hlink>
        <a:srgbClr val="CD3E20"/>
      </a:hlink>
      <a:folHlink>
        <a:srgbClr val="E5292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167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1_Office Theme</vt:lpstr>
      <vt:lpstr>2_Office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Kendyl Mounce</dc:creator>
  <cp:lastModifiedBy>Kendyl Mounce</cp:lastModifiedBy>
  <cp:revision>21</cp:revision>
  <dcterms:created xsi:type="dcterms:W3CDTF">2022-09-14T16:55:22Z</dcterms:created>
  <dcterms:modified xsi:type="dcterms:W3CDTF">2023-05-09T18:14:44Z</dcterms:modified>
</cp:coreProperties>
</file>